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30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6858002" cy="9906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1"/>
            <a:ext cx="1728788" cy="9906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25179" y="1621191"/>
            <a:ext cx="4945261" cy="3448756"/>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25179" y="5202944"/>
            <a:ext cx="4945261" cy="2391656"/>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4350789" y="7814737"/>
            <a:ext cx="1543050" cy="527403"/>
          </a:xfrm>
        </p:spPr>
        <p:txBody>
          <a:bodyPr/>
          <a:lstStyle/>
          <a:p>
            <a:fld id="{D1595B32-3DCD-4EA7-9535-73DA8D9A23B6}" type="datetimeFigureOut">
              <a:rPr lang="en-GB" smtClean="0"/>
              <a:t>03/12/2016</a:t>
            </a:fld>
            <a:endParaRPr lang="en-GB"/>
          </a:p>
        </p:txBody>
      </p:sp>
      <p:sp>
        <p:nvSpPr>
          <p:cNvPr id="5" name="Footer Placeholder 4"/>
          <p:cNvSpPr>
            <a:spLocks noGrp="1"/>
          </p:cNvSpPr>
          <p:nvPr>
            <p:ph type="ftr" sz="quarter" idx="11"/>
          </p:nvPr>
        </p:nvSpPr>
        <p:spPr>
          <a:xfrm>
            <a:off x="1425178" y="7814737"/>
            <a:ext cx="2882749" cy="527403"/>
          </a:xfrm>
        </p:spPr>
        <p:txBody>
          <a:bodyPr/>
          <a:lstStyle/>
          <a:p>
            <a:endParaRPr lang="en-GB"/>
          </a:p>
        </p:txBody>
      </p:sp>
      <p:sp>
        <p:nvSpPr>
          <p:cNvPr id="6" name="Slide Number Placeholder 5"/>
          <p:cNvSpPr>
            <a:spLocks noGrp="1"/>
          </p:cNvSpPr>
          <p:nvPr>
            <p:ph type="sldNum" sz="quarter" idx="12"/>
          </p:nvPr>
        </p:nvSpPr>
        <p:spPr>
          <a:xfrm>
            <a:off x="5936703" y="7814734"/>
            <a:ext cx="433738" cy="527403"/>
          </a:xfrm>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3539216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2043" y="6217850"/>
            <a:ext cx="5575700" cy="1183513"/>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043" y="875949"/>
            <a:ext cx="5575700" cy="4766346"/>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642018" y="7401362"/>
            <a:ext cx="5574858" cy="985793"/>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1595B32-3DCD-4EA7-9535-73DA8D9A23B6}" type="datetimeFigureOut">
              <a:rPr lang="en-GB" smtClean="0"/>
              <a:t>03/12/2016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4235086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42070" y="880533"/>
            <a:ext cx="5572100" cy="495300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642044" y="6383867"/>
            <a:ext cx="5571258" cy="19811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1595B32-3DCD-4EA7-9535-73DA8D9A23B6}" type="datetimeFigureOut">
              <a:rPr lang="en-GB" smtClean="0"/>
              <a:t>03/12/2016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2236716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3494" y="880534"/>
            <a:ext cx="5232798" cy="3969953"/>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967863" y="4861360"/>
            <a:ext cx="4923168" cy="792954"/>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4" name="Text Placeholder 3"/>
          <p:cNvSpPr>
            <a:spLocks noGrp="1"/>
          </p:cNvSpPr>
          <p:nvPr>
            <p:ph type="body" sz="half" idx="2"/>
          </p:nvPr>
        </p:nvSpPr>
        <p:spPr>
          <a:xfrm>
            <a:off x="642043" y="6225439"/>
            <a:ext cx="5572127" cy="2151494"/>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1595B32-3DCD-4EA7-9535-73DA8D9A23B6}" type="datetimeFigureOut">
              <a:rPr lang="en-GB" smtClean="0"/>
              <a:t>03/12/2016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BE08C9-7DD2-4488-B6EF-78E5D8C13002}" type="slidenum">
              <a:rPr lang="en-GB" smtClean="0"/>
              <a:t>‹#›</a:t>
            </a:fld>
            <a:endParaRPr lang="en-GB"/>
          </a:p>
        </p:txBody>
      </p:sp>
      <p:sp>
        <p:nvSpPr>
          <p:cNvPr id="52" name="TextBox 51"/>
          <p:cNvSpPr txBox="1"/>
          <p:nvPr/>
        </p:nvSpPr>
        <p:spPr>
          <a:xfrm>
            <a:off x="522434" y="1037773"/>
            <a:ext cx="342900"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53" name="TextBox 52"/>
          <p:cNvSpPr txBox="1"/>
          <p:nvPr/>
        </p:nvSpPr>
        <p:spPr>
          <a:xfrm>
            <a:off x="5863105" y="3993849"/>
            <a:ext cx="342900" cy="8446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Tree>
    <p:extLst>
      <p:ext uri="{BB962C8B-B14F-4D97-AF65-F5344CB8AC3E}">
        <p14:creationId xmlns:p14="http://schemas.microsoft.com/office/powerpoint/2010/main" val="4183327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42044" y="3082506"/>
            <a:ext cx="5572126" cy="362820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642018" y="6727724"/>
            <a:ext cx="5571284" cy="1647597"/>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1595B32-3DCD-4EA7-9535-73DA8D9A23B6}" type="datetimeFigureOut">
              <a:rPr lang="en-GB" smtClean="0"/>
              <a:t>03/12/2016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2778860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42046" y="880533"/>
            <a:ext cx="5572124" cy="27516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42043" y="3863113"/>
            <a:ext cx="1798256" cy="990600"/>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3"/>
          <p:cNvSpPr>
            <a:spLocks noGrp="1"/>
          </p:cNvSpPr>
          <p:nvPr>
            <p:ph type="body" sz="half" idx="15"/>
          </p:nvPr>
        </p:nvSpPr>
        <p:spPr>
          <a:xfrm>
            <a:off x="642044" y="4853713"/>
            <a:ext cx="1797324" cy="351135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9" name="Text Placeholder 4"/>
          <p:cNvSpPr>
            <a:spLocks noGrp="1"/>
          </p:cNvSpPr>
          <p:nvPr>
            <p:ph type="body" sz="quarter" idx="3"/>
          </p:nvPr>
        </p:nvSpPr>
        <p:spPr>
          <a:xfrm>
            <a:off x="2539557" y="3867695"/>
            <a:ext cx="1791217" cy="990600"/>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0" name="Text Placeholder 3"/>
          <p:cNvSpPr>
            <a:spLocks noGrp="1"/>
          </p:cNvSpPr>
          <p:nvPr>
            <p:ph type="body" sz="half" idx="16"/>
          </p:nvPr>
        </p:nvSpPr>
        <p:spPr>
          <a:xfrm>
            <a:off x="2539556" y="4858295"/>
            <a:ext cx="1791719" cy="351135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4416999" y="3863113"/>
            <a:ext cx="1797170" cy="990600"/>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Text Placeholder 3"/>
          <p:cNvSpPr>
            <a:spLocks noGrp="1"/>
          </p:cNvSpPr>
          <p:nvPr>
            <p:ph type="body" sz="half" idx="17"/>
          </p:nvPr>
        </p:nvSpPr>
        <p:spPr>
          <a:xfrm>
            <a:off x="4416999" y="4853713"/>
            <a:ext cx="1797170" cy="351135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D1595B32-3DCD-4EA7-9535-73DA8D9A23B6}" type="datetimeFigureOut">
              <a:rPr lang="en-GB" smtClean="0"/>
              <a:t>03/12/2016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3341165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42045" y="880533"/>
            <a:ext cx="5572124" cy="2751667"/>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42045" y="6362194"/>
            <a:ext cx="1797323" cy="832378"/>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Picture Placeholder 2"/>
          <p:cNvSpPr>
            <a:spLocks noGrp="1" noChangeAspect="1"/>
          </p:cNvSpPr>
          <p:nvPr>
            <p:ph type="pic" idx="15"/>
          </p:nvPr>
        </p:nvSpPr>
        <p:spPr>
          <a:xfrm>
            <a:off x="642045" y="3852331"/>
            <a:ext cx="1797323" cy="2201333"/>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35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642045" y="7194575"/>
            <a:ext cx="1797323" cy="118132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2" name="Text Placeholder 4"/>
          <p:cNvSpPr>
            <a:spLocks noGrp="1"/>
          </p:cNvSpPr>
          <p:nvPr>
            <p:ph type="body" sz="quarter" idx="3"/>
          </p:nvPr>
        </p:nvSpPr>
        <p:spPr>
          <a:xfrm>
            <a:off x="2525093" y="6362194"/>
            <a:ext cx="1800225" cy="832378"/>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3" name="Picture Placeholder 2"/>
          <p:cNvSpPr>
            <a:spLocks noGrp="1" noChangeAspect="1"/>
          </p:cNvSpPr>
          <p:nvPr>
            <p:ph type="pic" idx="21"/>
          </p:nvPr>
        </p:nvSpPr>
        <p:spPr>
          <a:xfrm>
            <a:off x="2525093" y="3852331"/>
            <a:ext cx="1799404" cy="2201333"/>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35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2524271" y="7194571"/>
            <a:ext cx="1800225" cy="117049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5" name="Text Placeholder 4"/>
          <p:cNvSpPr>
            <a:spLocks noGrp="1"/>
          </p:cNvSpPr>
          <p:nvPr>
            <p:ph type="body" sz="quarter" idx="13"/>
          </p:nvPr>
        </p:nvSpPr>
        <p:spPr>
          <a:xfrm>
            <a:off x="4417070" y="6362193"/>
            <a:ext cx="1794792" cy="832378"/>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6" name="Picture Placeholder 2"/>
          <p:cNvSpPr>
            <a:spLocks noGrp="1" noChangeAspect="1"/>
          </p:cNvSpPr>
          <p:nvPr>
            <p:ph type="pic" idx="22"/>
          </p:nvPr>
        </p:nvSpPr>
        <p:spPr>
          <a:xfrm>
            <a:off x="4417000" y="3852331"/>
            <a:ext cx="1797170" cy="2201333"/>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35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4416999" y="7194569"/>
            <a:ext cx="1797170" cy="117049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D1595B32-3DCD-4EA7-9535-73DA8D9A23B6}" type="datetimeFigureOut">
              <a:rPr lang="en-GB" smtClean="0"/>
              <a:t>03/12/2016</a:t>
            </a:fld>
            <a:endParaRPr lang="en-GB"/>
          </a:p>
        </p:txBody>
      </p:sp>
      <p:sp>
        <p:nvSpPr>
          <p:cNvPr id="4" name="Footer Placeholder 3"/>
          <p:cNvSpPr>
            <a:spLocks noGrp="1"/>
          </p:cNvSpPr>
          <p:nvPr>
            <p:ph type="ftr" sz="quarter" idx="11"/>
          </p:nvPr>
        </p:nvSpPr>
        <p:spPr/>
        <p:txBody>
          <a:bodyPr/>
          <a:lstStyle>
            <a:lvl1pPr>
              <a:defRPr cap="all" baseline="0"/>
            </a:lvl1pPr>
          </a:lstStyle>
          <a:p>
            <a:endParaRPr lang="en-GB"/>
          </a:p>
        </p:txBody>
      </p:sp>
      <p:sp>
        <p:nvSpPr>
          <p:cNvPr id="5" name="Slide Number Placeholder 4"/>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4188307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595B32-3DCD-4EA7-9535-73DA8D9A23B6}" type="datetimeFigureOut">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1178947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86351" y="880534"/>
            <a:ext cx="1127819" cy="74845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42043" y="880534"/>
            <a:ext cx="4358582" cy="748453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595B32-3DCD-4EA7-9535-73DA8D9A23B6}" type="datetimeFigureOut">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285291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642046" y="893415"/>
            <a:ext cx="5572124" cy="2135712"/>
          </a:xfrm>
        </p:spPr>
        <p:txBody>
          <a:bodyPr/>
          <a:lstStyle/>
          <a:p>
            <a:r>
              <a:rPr lang="en-US"/>
              <a:t>Click to edit Master title style</a:t>
            </a:r>
            <a:endParaRPr lang="en-US" dirty="0"/>
          </a:p>
        </p:txBody>
      </p:sp>
      <p:sp>
        <p:nvSpPr>
          <p:cNvPr id="48" name="Content Placeholder 2"/>
          <p:cNvSpPr>
            <a:spLocks noGrp="1"/>
          </p:cNvSpPr>
          <p:nvPr>
            <p:ph idx="1"/>
          </p:nvPr>
        </p:nvSpPr>
        <p:spPr>
          <a:xfrm>
            <a:off x="642046" y="3249259"/>
            <a:ext cx="5572124" cy="51158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4194518" y="8498067"/>
            <a:ext cx="1543050" cy="527403"/>
          </a:xfrm>
        </p:spPr>
        <p:txBody>
          <a:bodyPr/>
          <a:lstStyle/>
          <a:p>
            <a:fld id="{D1595B32-3DCD-4EA7-9535-73DA8D9A23B6}" type="datetimeFigureOut">
              <a:rPr lang="en-GB" smtClean="0"/>
              <a:t>03/12/2016</a:t>
            </a:fld>
            <a:endParaRPr lang="en-GB"/>
          </a:p>
        </p:txBody>
      </p:sp>
      <p:sp>
        <p:nvSpPr>
          <p:cNvPr id="50" name="Footer Placeholder 4"/>
          <p:cNvSpPr>
            <a:spLocks noGrp="1"/>
          </p:cNvSpPr>
          <p:nvPr>
            <p:ph type="ftr" sz="quarter" idx="11"/>
          </p:nvPr>
        </p:nvSpPr>
        <p:spPr>
          <a:xfrm>
            <a:off x="642044" y="8498066"/>
            <a:ext cx="3509612" cy="527403"/>
          </a:xfrm>
        </p:spPr>
        <p:txBody>
          <a:bodyPr/>
          <a:lstStyle/>
          <a:p>
            <a:endParaRPr lang="en-GB"/>
          </a:p>
        </p:txBody>
      </p:sp>
      <p:sp>
        <p:nvSpPr>
          <p:cNvPr id="51" name="Slide Number Placeholder 5"/>
          <p:cNvSpPr>
            <a:spLocks noGrp="1"/>
          </p:cNvSpPr>
          <p:nvPr>
            <p:ph type="sldNum" sz="quarter" idx="12"/>
          </p:nvPr>
        </p:nvSpPr>
        <p:spPr>
          <a:xfrm>
            <a:off x="5780431" y="8498065"/>
            <a:ext cx="433738" cy="527403"/>
          </a:xfrm>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2531398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42044" y="2049995"/>
            <a:ext cx="5572125" cy="4120620"/>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642044" y="6390745"/>
            <a:ext cx="5572125" cy="1985788"/>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595B32-3DCD-4EA7-9535-73DA8D9A23B6}" type="datetimeFigureOut">
              <a:rPr lang="en-GB" smtClean="0"/>
              <a:t>03/12/2016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3458785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42044" y="3249258"/>
            <a:ext cx="2744094" cy="51158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9258"/>
            <a:ext cx="2742306" cy="51158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595B32-3DCD-4EA7-9535-73DA8D9A23B6}" type="datetimeFigureOut">
              <a:rPr lang="en-GB" smtClean="0"/>
              <a:t>03/12/2016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983224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2044" y="894295"/>
            <a:ext cx="5572125" cy="21348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09177" y="3249258"/>
            <a:ext cx="2576962" cy="1190095"/>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42044" y="4439353"/>
            <a:ext cx="2744095" cy="392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638994" y="3249256"/>
            <a:ext cx="2575174" cy="1190095"/>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4439353"/>
            <a:ext cx="2742306" cy="392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595B32-3DCD-4EA7-9535-73DA8D9A23B6}" type="datetimeFigureOut">
              <a:rPr lang="en-GB" smtClean="0"/>
              <a:t>03/12/2016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169347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595B32-3DCD-4EA7-9535-73DA8D9A23B6}" type="datetimeFigureOut">
              <a:rPr lang="en-GB" smtClean="0"/>
              <a:t>03/12/2016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183706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595B32-3DCD-4EA7-9535-73DA8D9A23B6}" type="datetimeFigureOut">
              <a:rPr lang="en-GB" smtClean="0"/>
              <a:t>03/12/2016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2838499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022" y="880535"/>
            <a:ext cx="2169021" cy="2368721"/>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00363" y="856073"/>
            <a:ext cx="3313805" cy="750899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5022" y="3249258"/>
            <a:ext cx="2169021" cy="511580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1595B32-3DCD-4EA7-9535-73DA8D9A23B6}" type="datetimeFigureOut">
              <a:rPr lang="en-GB" smtClean="0"/>
              <a:t>03/12/2016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1810903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2046" y="880533"/>
            <a:ext cx="2815472" cy="2368724"/>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624650" y="880533"/>
            <a:ext cx="2589520" cy="7484536"/>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642044" y="3249258"/>
            <a:ext cx="2815473" cy="511580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1595B32-3DCD-4EA7-9535-73DA8D9A23B6}" type="datetimeFigureOut">
              <a:rPr lang="en-GB" smtClean="0"/>
              <a:t>03/12/2016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5BE08C9-7DD2-4488-B6EF-78E5D8C13002}" type="slidenum">
              <a:rPr lang="en-GB" smtClean="0"/>
              <a:t>‹#›</a:t>
            </a:fld>
            <a:endParaRPr lang="en-GB"/>
          </a:p>
        </p:txBody>
      </p:sp>
    </p:spTree>
    <p:extLst>
      <p:ext uri="{BB962C8B-B14F-4D97-AF65-F5344CB8AC3E}">
        <p14:creationId xmlns:p14="http://schemas.microsoft.com/office/powerpoint/2010/main" val="3297737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6858002" cy="9906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1"/>
            <a:ext cx="6781331" cy="9906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642046" y="893415"/>
            <a:ext cx="5572124" cy="2135712"/>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642046" y="3249259"/>
            <a:ext cx="5572124" cy="511580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94518" y="8498067"/>
            <a:ext cx="1543050" cy="527403"/>
          </a:xfrm>
          <a:prstGeom prst="rect">
            <a:avLst/>
          </a:prstGeom>
        </p:spPr>
        <p:txBody>
          <a:bodyPr vert="horz" lIns="91440" tIns="45720" rIns="91440" bIns="45720" rtlCol="0" anchor="ctr"/>
          <a:lstStyle>
            <a:lvl1pPr algn="r">
              <a:defRPr sz="788">
                <a:solidFill>
                  <a:schemeClr val="tx1">
                    <a:tint val="75000"/>
                  </a:schemeClr>
                </a:solidFill>
              </a:defRPr>
            </a:lvl1pPr>
          </a:lstStyle>
          <a:p>
            <a:fld id="{D1595B32-3DCD-4EA7-9535-73DA8D9A23B6}" type="datetimeFigureOut">
              <a:rPr lang="en-GB" smtClean="0"/>
              <a:t>03/12/2016</a:t>
            </a:fld>
            <a:endParaRPr lang="en-GB"/>
          </a:p>
        </p:txBody>
      </p:sp>
      <p:sp>
        <p:nvSpPr>
          <p:cNvPr id="5" name="Footer Placeholder 4"/>
          <p:cNvSpPr>
            <a:spLocks noGrp="1"/>
          </p:cNvSpPr>
          <p:nvPr>
            <p:ph type="ftr" sz="quarter" idx="3"/>
          </p:nvPr>
        </p:nvSpPr>
        <p:spPr>
          <a:xfrm>
            <a:off x="642044" y="8498066"/>
            <a:ext cx="3509612" cy="527403"/>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5780431" y="8498065"/>
            <a:ext cx="433738" cy="527403"/>
          </a:xfrm>
          <a:prstGeom prst="rect">
            <a:avLst/>
          </a:prstGeom>
        </p:spPr>
        <p:txBody>
          <a:bodyPr vert="horz" lIns="91440" tIns="45720" rIns="91440" bIns="45720" rtlCol="0" anchor="ctr"/>
          <a:lstStyle>
            <a:lvl1pPr algn="r">
              <a:defRPr sz="788">
                <a:solidFill>
                  <a:schemeClr val="tx1">
                    <a:tint val="75000"/>
                  </a:schemeClr>
                </a:solidFill>
              </a:defRPr>
            </a:lvl1pPr>
          </a:lstStyle>
          <a:p>
            <a:fld id="{C5BE08C9-7DD2-4488-B6EF-78E5D8C13002}" type="slidenum">
              <a:rPr lang="en-GB" smtClean="0"/>
              <a:t>‹#›</a:t>
            </a:fld>
            <a:endParaRPr lang="en-GB"/>
          </a:p>
        </p:txBody>
      </p:sp>
    </p:spTree>
    <p:extLst>
      <p:ext uri="{BB962C8B-B14F-4D97-AF65-F5344CB8AC3E}">
        <p14:creationId xmlns:p14="http://schemas.microsoft.com/office/powerpoint/2010/main" val="19650151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hyperlink" Target="https://circuits.io/circuits/3423663-the-unnamed-circuit/edit#breadboard" TargetMode="External"/><Relationship Id="rId4" Type="http://schemas.openxmlformats.org/officeDocument/2006/relationships/image" Target="../media/image3.jpg"/><Relationship Id="rId9" Type="http://schemas.openxmlformats.org/officeDocument/2006/relationships/hyperlink" Target="https://store.qkits.com/electric-shock-kit-fk901.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428625" y="4946409"/>
            <a:ext cx="6143625" cy="2230666"/>
            <a:chOff x="0" y="7067550"/>
            <a:chExt cx="6747716" cy="2534546"/>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614" y="7651226"/>
              <a:ext cx="2975813" cy="19508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45568"/>
              <a:ext cx="2710615" cy="1950870"/>
            </a:xfrm>
            <a:prstGeom prst="rect">
              <a:avLst/>
            </a:prstGeom>
          </p:spPr>
        </p:pic>
        <p:cxnSp>
          <p:nvCxnSpPr>
            <p:cNvPr id="10" name="Straight Connector 9"/>
            <p:cNvCxnSpPr/>
            <p:nvPr/>
          </p:nvCxnSpPr>
          <p:spPr>
            <a:xfrm flipH="1">
              <a:off x="1619252" y="8089639"/>
              <a:ext cx="1118194" cy="133535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flipV="1">
              <a:off x="1238251" y="7848601"/>
              <a:ext cx="1472364" cy="166771"/>
            </a:xfrm>
            <a:prstGeom prst="line">
              <a:avLst/>
            </a:prstGeom>
            <a:ln w="38100" cmpd="dbl">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5191125" y="7067550"/>
              <a:ext cx="743954" cy="647700"/>
              <a:chOff x="5191125" y="7067550"/>
              <a:chExt cx="743954" cy="647700"/>
            </a:xfrm>
          </p:grpSpPr>
          <p:sp>
            <p:nvSpPr>
              <p:cNvPr id="19" name="Rounded Rectangle 18"/>
              <p:cNvSpPr/>
              <p:nvPr/>
            </p:nvSpPr>
            <p:spPr>
              <a:xfrm>
                <a:off x="5191125" y="7067550"/>
                <a:ext cx="743954" cy="6477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5239252" y="7174035"/>
                <a:ext cx="647700" cy="430887"/>
              </a:xfrm>
              <a:prstGeom prst="rect">
                <a:avLst/>
              </a:prstGeom>
              <a:noFill/>
            </p:spPr>
            <p:txBody>
              <a:bodyPr wrap="square" rtlCol="0">
                <a:spAutoFit/>
              </a:bodyPr>
              <a:lstStyle/>
              <a:p>
                <a:pPr algn="ctr"/>
                <a:r>
                  <a:rPr lang="en-GB" sz="1100" dirty="0"/>
                  <a:t>Shock Pad</a:t>
                </a:r>
              </a:p>
            </p:txBody>
          </p:sp>
        </p:grpSp>
        <p:grpSp>
          <p:nvGrpSpPr>
            <p:cNvPr id="22" name="Group 21"/>
            <p:cNvGrpSpPr/>
            <p:nvPr/>
          </p:nvGrpSpPr>
          <p:grpSpPr>
            <a:xfrm>
              <a:off x="6003762" y="7067550"/>
              <a:ext cx="743954" cy="647700"/>
              <a:chOff x="5191125" y="7067550"/>
              <a:chExt cx="743954" cy="647700"/>
            </a:xfrm>
          </p:grpSpPr>
          <p:sp>
            <p:nvSpPr>
              <p:cNvPr id="23" name="Rounded Rectangle 22"/>
              <p:cNvSpPr/>
              <p:nvPr/>
            </p:nvSpPr>
            <p:spPr>
              <a:xfrm>
                <a:off x="5191125" y="7067550"/>
                <a:ext cx="743954" cy="6477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5239252" y="7174035"/>
                <a:ext cx="647700" cy="430887"/>
              </a:xfrm>
              <a:prstGeom prst="rect">
                <a:avLst/>
              </a:prstGeom>
              <a:noFill/>
            </p:spPr>
            <p:txBody>
              <a:bodyPr wrap="square" rtlCol="0">
                <a:spAutoFit/>
              </a:bodyPr>
              <a:lstStyle/>
              <a:p>
                <a:pPr algn="ctr"/>
                <a:r>
                  <a:rPr lang="en-GB" sz="1100" dirty="0"/>
                  <a:t>Shock Pad</a:t>
                </a:r>
              </a:p>
            </p:txBody>
          </p:sp>
        </p:grpSp>
        <p:cxnSp>
          <p:nvCxnSpPr>
            <p:cNvPr id="26" name="Elbow Connector 25"/>
            <p:cNvCxnSpPr/>
            <p:nvPr/>
          </p:nvCxnSpPr>
          <p:spPr>
            <a:xfrm rot="5400000" flipH="1" flipV="1">
              <a:off x="5020943" y="7852516"/>
              <a:ext cx="576050" cy="316771"/>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5400000" flipH="1" flipV="1">
              <a:off x="4869723" y="8019099"/>
              <a:ext cx="1124393" cy="509015"/>
            </a:xfrm>
            <a:prstGeom prst="bentConnector3">
              <a:avLst>
                <a:gd name="adj1" fmla="val 29466"/>
              </a:avLst>
            </a:prstGeom>
            <a:ln w="3810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23" idx="2"/>
            </p:cNvCxnSpPr>
            <p:nvPr/>
          </p:nvCxnSpPr>
          <p:spPr>
            <a:xfrm flipV="1">
              <a:off x="5150582" y="7715250"/>
              <a:ext cx="1225158" cy="573386"/>
            </a:xfrm>
            <a:prstGeom prst="bentConnector2">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5150582" y="7719093"/>
              <a:ext cx="1421668" cy="1101059"/>
            </a:xfrm>
            <a:prstGeom prst="bentConnector3">
              <a:avLst>
                <a:gd name="adj1" fmla="val 99548"/>
              </a:avLst>
            </a:prstGeom>
            <a:ln w="38100" cmpd="dbl">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024930" y="3037777"/>
            <a:ext cx="3547320" cy="1798253"/>
            <a:chOff x="68430" y="1268417"/>
            <a:chExt cx="6086475" cy="3009900"/>
          </a:xfrm>
        </p:grpSpPr>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30" y="1268417"/>
              <a:ext cx="6086475" cy="3009900"/>
            </a:xfrm>
            <a:prstGeom prst="rect">
              <a:avLst/>
            </a:prstGeom>
          </p:spPr>
        </p:pic>
        <p:grpSp>
          <p:nvGrpSpPr>
            <p:cNvPr id="48" name="Group 47"/>
            <p:cNvGrpSpPr/>
            <p:nvPr/>
          </p:nvGrpSpPr>
          <p:grpSpPr>
            <a:xfrm>
              <a:off x="4027575" y="2449517"/>
              <a:ext cx="743954" cy="647700"/>
              <a:chOff x="5191125" y="7067550"/>
              <a:chExt cx="743954" cy="647700"/>
            </a:xfrm>
          </p:grpSpPr>
          <p:sp>
            <p:nvSpPr>
              <p:cNvPr id="49" name="Rounded Rectangle 48"/>
              <p:cNvSpPr/>
              <p:nvPr/>
            </p:nvSpPr>
            <p:spPr>
              <a:xfrm>
                <a:off x="5191125" y="7067550"/>
                <a:ext cx="743954" cy="6477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p:cNvSpPr txBox="1"/>
              <p:nvPr/>
            </p:nvSpPr>
            <p:spPr>
              <a:xfrm>
                <a:off x="5239252" y="7174035"/>
                <a:ext cx="647700" cy="430887"/>
              </a:xfrm>
              <a:prstGeom prst="rect">
                <a:avLst/>
              </a:prstGeom>
              <a:noFill/>
            </p:spPr>
            <p:txBody>
              <a:bodyPr wrap="square" rtlCol="0">
                <a:spAutoFit/>
              </a:bodyPr>
              <a:lstStyle/>
              <a:p>
                <a:pPr algn="ctr"/>
                <a:r>
                  <a:rPr lang="en-GB" sz="1100" dirty="0"/>
                  <a:t>Shock Pad</a:t>
                </a:r>
              </a:p>
            </p:txBody>
          </p:sp>
        </p:grpSp>
      </p:grpSp>
      <p:sp>
        <p:nvSpPr>
          <p:cNvPr id="53" name="TextBox 52"/>
          <p:cNvSpPr txBox="1"/>
          <p:nvPr/>
        </p:nvSpPr>
        <p:spPr>
          <a:xfrm>
            <a:off x="-368972" y="63852"/>
            <a:ext cx="4932946" cy="1015663"/>
          </a:xfrm>
          <a:prstGeom prst="rect">
            <a:avLst/>
          </a:prstGeom>
          <a:noFill/>
        </p:spPr>
        <p:txBody>
          <a:bodyPr wrap="square" rtlCol="0">
            <a:spAutoFit/>
          </a:bodyPr>
          <a:lstStyle/>
          <a:p>
            <a:pPr algn="ctr"/>
            <a:r>
              <a:rPr lang="en-GB" sz="2000" b="1" dirty="0"/>
              <a:t>COMP 210 Interface and Interactions</a:t>
            </a:r>
          </a:p>
          <a:p>
            <a:pPr algn="ctr"/>
            <a:r>
              <a:rPr lang="en-GB" sz="2000" b="1" dirty="0"/>
              <a:t>Assignment 2</a:t>
            </a:r>
          </a:p>
          <a:p>
            <a:pPr algn="ctr"/>
            <a:r>
              <a:rPr lang="en-GB" sz="2000" b="1" dirty="0"/>
              <a:t>1506530</a:t>
            </a:r>
          </a:p>
        </p:txBody>
      </p:sp>
      <p:sp>
        <p:nvSpPr>
          <p:cNvPr id="54" name="TextBox 53"/>
          <p:cNvSpPr txBox="1"/>
          <p:nvPr/>
        </p:nvSpPr>
        <p:spPr>
          <a:xfrm>
            <a:off x="223588" y="1095789"/>
            <a:ext cx="4577011" cy="600164"/>
          </a:xfrm>
          <a:prstGeom prst="rect">
            <a:avLst/>
          </a:prstGeom>
          <a:noFill/>
        </p:spPr>
        <p:txBody>
          <a:bodyPr wrap="square" rtlCol="0">
            <a:spAutoFit/>
          </a:bodyPr>
          <a:lstStyle/>
          <a:p>
            <a:r>
              <a:rPr lang="en-GB" sz="1100" dirty="0"/>
              <a:t>For my VR assignment I propose a controller interface that takes a basic VR game and add some haptic feedback. This will be done by using an Arduino along with some circuitry and shock pads.</a:t>
            </a:r>
          </a:p>
        </p:txBody>
      </p:sp>
      <p:sp>
        <p:nvSpPr>
          <p:cNvPr id="55" name="TextBox 54"/>
          <p:cNvSpPr txBox="1"/>
          <p:nvPr/>
        </p:nvSpPr>
        <p:spPr>
          <a:xfrm>
            <a:off x="2820899" y="1846221"/>
            <a:ext cx="3486150" cy="1107996"/>
          </a:xfrm>
          <a:prstGeom prst="rect">
            <a:avLst/>
          </a:prstGeom>
          <a:noFill/>
        </p:spPr>
        <p:txBody>
          <a:bodyPr wrap="square" rtlCol="0">
            <a:spAutoFit/>
          </a:bodyPr>
          <a:lstStyle/>
          <a:p>
            <a:r>
              <a:rPr lang="en-GB" sz="1100" dirty="0"/>
              <a:t>The basic game concept is to run around an arena while avoiding falling electrified water, if you get hit by one you will get shocked, literally. The implementation into VR should be simple as Unreal comes with many Plugins for VR which allow for quick setup. The movement controls will be applied to </a:t>
            </a:r>
            <a:r>
              <a:rPr lang="en-GB" sz="1100"/>
              <a:t>a gamepad.</a:t>
            </a:r>
            <a:endParaRPr lang="en-GB" sz="1100" dirty="0"/>
          </a:p>
        </p:txBody>
      </p:sp>
      <p:pic>
        <p:nvPicPr>
          <p:cNvPr id="56" name="Picture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855" y="1826818"/>
            <a:ext cx="2590044" cy="1382073"/>
          </a:xfrm>
          <a:prstGeom prst="rect">
            <a:avLst/>
          </a:prstGeom>
        </p:spPr>
      </p:pic>
      <p:sp>
        <p:nvSpPr>
          <p:cNvPr id="57" name="TextBox 56"/>
          <p:cNvSpPr txBox="1"/>
          <p:nvPr/>
        </p:nvSpPr>
        <p:spPr>
          <a:xfrm>
            <a:off x="948617" y="3456334"/>
            <a:ext cx="2051629" cy="1615827"/>
          </a:xfrm>
          <a:prstGeom prst="rect">
            <a:avLst/>
          </a:prstGeom>
          <a:noFill/>
        </p:spPr>
        <p:txBody>
          <a:bodyPr wrap="square" rtlCol="0">
            <a:spAutoFit/>
          </a:bodyPr>
          <a:lstStyle/>
          <a:p>
            <a:r>
              <a:rPr lang="en-GB" sz="1100" dirty="0"/>
              <a:t>This is the concept for the circuit that will be built. A 9V power supply will be attached to a few transistors and a coil to increase the voltage given. This should be enough for the player to feel uncomfortable but not hurt. The shock pad will be attached to the players hands.</a:t>
            </a:r>
          </a:p>
        </p:txBody>
      </p:sp>
      <p:sp>
        <p:nvSpPr>
          <p:cNvPr id="58" name="TextBox 57"/>
          <p:cNvSpPr txBox="1"/>
          <p:nvPr/>
        </p:nvSpPr>
        <p:spPr>
          <a:xfrm>
            <a:off x="230855" y="7385709"/>
            <a:ext cx="6524128" cy="600164"/>
          </a:xfrm>
          <a:prstGeom prst="rect">
            <a:avLst/>
          </a:prstGeom>
          <a:noFill/>
        </p:spPr>
        <p:txBody>
          <a:bodyPr wrap="square" rtlCol="0">
            <a:spAutoFit/>
          </a:bodyPr>
          <a:lstStyle/>
          <a:p>
            <a:r>
              <a:rPr lang="en-GB" sz="1100" dirty="0"/>
              <a:t>Adding the Arduino will allow the game communicate with the shocker. A simple serial output will be used. So when the player runs into a water orb they the game will send a signal to the Arduino to send a current through the shock pads.</a:t>
            </a:r>
          </a:p>
        </p:txBody>
      </p:sp>
      <p:sp>
        <p:nvSpPr>
          <p:cNvPr id="68" name="TextBox 67"/>
          <p:cNvSpPr txBox="1"/>
          <p:nvPr/>
        </p:nvSpPr>
        <p:spPr>
          <a:xfrm>
            <a:off x="4828635" y="7890349"/>
            <a:ext cx="1527806" cy="1785104"/>
          </a:xfrm>
          <a:prstGeom prst="rect">
            <a:avLst/>
          </a:prstGeom>
          <a:noFill/>
        </p:spPr>
        <p:txBody>
          <a:bodyPr wrap="square" rtlCol="0">
            <a:spAutoFit/>
          </a:bodyPr>
          <a:lstStyle/>
          <a:p>
            <a:r>
              <a:rPr lang="en-GB" sz="1100" dirty="0"/>
              <a:t>A small example of how the electrified water will work and the notification you get for when the player gets shocked. If the video is not available then please look at the attached video in the Zip folder.</a:t>
            </a:r>
          </a:p>
        </p:txBody>
      </p:sp>
      <p:pic>
        <p:nvPicPr>
          <p:cNvPr id="69" name="Unreal Engine 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216025" y="7849750"/>
            <a:ext cx="3409950" cy="1918097"/>
          </a:xfrm>
          <a:prstGeom prst="rect">
            <a:avLst/>
          </a:prstGeom>
        </p:spPr>
      </p:pic>
      <p:sp>
        <p:nvSpPr>
          <p:cNvPr id="2" name="TextBox 1"/>
          <p:cNvSpPr txBox="1"/>
          <p:nvPr/>
        </p:nvSpPr>
        <p:spPr>
          <a:xfrm>
            <a:off x="4383412" y="26460"/>
            <a:ext cx="2709056" cy="1107996"/>
          </a:xfrm>
          <a:prstGeom prst="rect">
            <a:avLst/>
          </a:prstGeom>
          <a:noFill/>
        </p:spPr>
        <p:txBody>
          <a:bodyPr wrap="square" rtlCol="0">
            <a:spAutoFit/>
          </a:bodyPr>
          <a:lstStyle/>
          <a:p>
            <a:r>
              <a:rPr lang="en-GB" sz="1100" dirty="0"/>
              <a:t>Images sourced from </a:t>
            </a:r>
            <a:r>
              <a:rPr lang="en-GB" sz="1100" dirty="0">
                <a:hlinkClick r:id="rId9"/>
              </a:rPr>
              <a:t>https://store.qkits.com/electric-shock-kit-fk901.html</a:t>
            </a:r>
            <a:endParaRPr lang="en-GB" sz="1100" dirty="0"/>
          </a:p>
          <a:p>
            <a:r>
              <a:rPr lang="en-GB" sz="1100" dirty="0"/>
              <a:t>And</a:t>
            </a:r>
          </a:p>
          <a:p>
            <a:r>
              <a:rPr lang="en-GB" sz="1100" dirty="0">
                <a:hlinkClick r:id="rId10"/>
              </a:rPr>
              <a:t>https://circuits.io/circuits/3423663-the-unnamed-circuit/edit#breadboard</a:t>
            </a:r>
            <a:r>
              <a:rPr lang="en-GB" sz="1100" dirty="0"/>
              <a:t> </a:t>
            </a:r>
          </a:p>
        </p:txBody>
      </p:sp>
    </p:spTree>
    <p:extLst>
      <p:ext uri="{BB962C8B-B14F-4D97-AF65-F5344CB8AC3E}">
        <p14:creationId xmlns:p14="http://schemas.microsoft.com/office/powerpoint/2010/main" val="16015303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9"/>
                                        </p:tgtEl>
                                      </p:cBhvr>
                                    </p:cmd>
                                  </p:childTnLst>
                                </p:cTn>
                              </p:par>
                            </p:childTnLst>
                          </p:cTn>
                        </p:par>
                      </p:childTnLst>
                    </p:cTn>
                  </p:par>
                </p:childTnLst>
              </p:cTn>
              <p:nextCondLst>
                <p:cond evt="onClick" delay="0">
                  <p:tgtEl>
                    <p:spTgt spid="69"/>
                  </p:tgtEl>
                </p:cond>
              </p:nextCondLst>
            </p:seq>
            <p:video>
              <p:cMediaNode vol="80000">
                <p:cTn id="7" fill="hold" display="0">
                  <p:stCondLst>
                    <p:cond delay="indefinite"/>
                  </p:stCondLst>
                </p:cTn>
                <p:tgtEl>
                  <p:spTgt spid="69"/>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231</TotalTime>
  <Words>266</Words>
  <Application>Microsoft Office PowerPoint</Application>
  <PresentationFormat>A4 Paper (210x297 mm)</PresentationFormat>
  <Paragraphs>14</Paragraphs>
  <Slides>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Trebuchet MS</vt:lpstr>
      <vt:lpstr>Tw Cen MT</vt:lpstr>
      <vt:lpstr>Circuit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Hellman</dc:creator>
  <cp:lastModifiedBy>James Hellman</cp:lastModifiedBy>
  <cp:revision>12</cp:revision>
  <dcterms:created xsi:type="dcterms:W3CDTF">2016-12-03T16:10:04Z</dcterms:created>
  <dcterms:modified xsi:type="dcterms:W3CDTF">2016-12-03T20:03:04Z</dcterms:modified>
</cp:coreProperties>
</file>